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63" r:id="rId5"/>
    <p:sldId id="267" r:id="rId6"/>
    <p:sldId id="270" r:id="rId7"/>
    <p:sldId id="269" r:id="rId8"/>
    <p:sldId id="268" r:id="rId9"/>
    <p:sldId id="271" r:id="rId10"/>
    <p:sldId id="272" r:id="rId11"/>
    <p:sldId id="259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6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/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kevinmehall.net/art/" TargetMode="Externa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kevinmehall.net/art/" TargetMode="Externa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kevinmehall.net/art/" TargetMode="Externa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kevinmehall.net/art/" TargetMode="Externa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kevinmehall.net/art/" TargetMode="Externa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kevinmehall.net/art/" TargetMode="Externa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kevinmehall.net/art/" TargetMode="Externa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kevinmehall.net/art/" TargetMode="Externa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kevinmehall.net/art/" TargetMode="Externa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kevinmehall.net/art/" TargetMode="Externa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kevinmehall.net/art/" TargetMode="Externa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jpeg"/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kevinmehall.net/art/" TargetMode="Externa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kevinmehall.net/art/" TargetMode="Externa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kevinmehall.net/art/" TargetMode="Externa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kevinmehall.net/art/" TargetMode="Externa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kevinmehall.net/art/" TargetMode="Externa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kevinmehall.net/art/" TargetMode="Externa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kevinmehall.net/art/" TargetMode="Externa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kevinmehall.net/art/" TargetMode="Externa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jpeg"/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kevinmehall.net/art/" TargetMode="Externa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jpeg"/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kevinmehall.net/art/" TargetMode="Externa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jpeg"/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kevinmehall.net/art/" TargetMode="Externa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jpeg"/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kevinmehall.net/art/" TargetMode="Externa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jpeg"/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kevinmehall.net/art/" TargetMode="Externa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jpeg"/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kevinmehall.net/art/" TargetMode="Externa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jpeg"/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kevinmehall.net/art/" TargetMode="Externa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5654" y="565846"/>
            <a:ext cx="6906670" cy="3755144"/>
          </a:xfrm>
        </p:spPr>
        <p:txBody>
          <a:bodyPr anchor="b">
            <a:normAutofit/>
          </a:bodyPr>
          <a:lstStyle/>
          <a:p>
            <a:pPr algn="l"/>
            <a:r>
              <a:rPr lang="en-US" sz="6000" b="1" dirty="0">
                <a:solidFill>
                  <a:srgbClr val="FFFFFF"/>
                </a:solidFill>
                <a:ea typeface="+mj-lt"/>
                <a:cs typeface="+mj-lt"/>
              </a:rPr>
              <a:t>Film Analytics</a:t>
            </a:r>
            <a:endParaRPr lang="en-US" sz="6000" b="1" dirty="0">
              <a:solidFill>
                <a:srgbClr val="FFFFFF"/>
              </a:solidFill>
              <a:cs typeface="Sabon Next 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5654" y="4456143"/>
            <a:ext cx="7962585" cy="17650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b="1" dirty="0">
                <a:solidFill>
                  <a:srgbClr val="FFFFFF"/>
                </a:solidFill>
                <a:latin typeface="Calibri Light" panose="020F0302020204030204"/>
                <a:ea typeface="Calibri Light" panose="020F0302020204030204"/>
                <a:cs typeface="Calibri Light" panose="020F0302020204030204"/>
              </a:rPr>
              <a:t>Unveiling the Cinematic Landscape</a:t>
            </a:r>
            <a:endParaRPr lang="en-US" sz="3600" b="1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75578" y="6657945"/>
            <a:ext cx="261642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2"/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3"/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  <a:endParaRPr lang="en-US" sz="7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5578" y="6657945"/>
            <a:ext cx="261642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2"/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3"/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307522" y="269422"/>
            <a:ext cx="11484427" cy="99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Rectangle: Rounded Corners 8"/>
          <p:cNvSpPr/>
          <p:nvPr/>
        </p:nvSpPr>
        <p:spPr>
          <a:xfrm>
            <a:off x="307340" y="1642110"/>
            <a:ext cx="11484610" cy="4857115"/>
          </a:xfrm>
          <a:prstGeom prst="roundRect">
            <a:avLst>
              <a:gd name="adj" fmla="val 6079"/>
            </a:avLst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82600" y="472440"/>
            <a:ext cx="11227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200" b="1">
                <a:latin typeface="Times New Roman" panose="02020603050405020304" charset="0"/>
                <a:cs typeface="Times New Roman" panose="02020603050405020304" charset="0"/>
              </a:rPr>
              <a:t>Top 10 Highest Grossing Movies</a:t>
            </a:r>
            <a:endParaRPr lang="en-GB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5578" y="6657945"/>
            <a:ext cx="261642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2"/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3"/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307522" y="269422"/>
            <a:ext cx="11484427" cy="99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Rectangle: Rounded Corners 8"/>
          <p:cNvSpPr/>
          <p:nvPr/>
        </p:nvSpPr>
        <p:spPr>
          <a:xfrm>
            <a:off x="307340" y="1642110"/>
            <a:ext cx="11484610" cy="4857115"/>
          </a:xfrm>
          <a:prstGeom prst="roundRect">
            <a:avLst>
              <a:gd name="adj" fmla="val 6079"/>
            </a:avLst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82600" y="472440"/>
            <a:ext cx="11227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200" b="1">
                <a:latin typeface="Times New Roman" panose="02020603050405020304" charset="0"/>
                <a:cs typeface="Times New Roman" panose="02020603050405020304" charset="0"/>
              </a:rPr>
              <a:t>Average Movie Revenue by Release Year</a:t>
            </a:r>
            <a:endParaRPr lang="en-GB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5578" y="6657945"/>
            <a:ext cx="261642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2"/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3"/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307522" y="269422"/>
            <a:ext cx="11484427" cy="99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Rectangle: Rounded Corners 8"/>
          <p:cNvSpPr/>
          <p:nvPr/>
        </p:nvSpPr>
        <p:spPr>
          <a:xfrm>
            <a:off x="307340" y="1642110"/>
            <a:ext cx="11484610" cy="4857115"/>
          </a:xfrm>
          <a:prstGeom prst="roundRect">
            <a:avLst>
              <a:gd name="adj" fmla="val 6079"/>
            </a:avLst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82600" y="472440"/>
            <a:ext cx="11227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200" b="1">
                <a:latin typeface="Times New Roman" panose="02020603050405020304" charset="0"/>
                <a:cs typeface="Times New Roman" panose="02020603050405020304" charset="0"/>
              </a:rPr>
              <a:t>Total Revenue by Movie Genre</a:t>
            </a:r>
            <a:endParaRPr lang="en-GB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5578" y="6657945"/>
            <a:ext cx="261642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2"/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3"/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307522" y="269422"/>
            <a:ext cx="11484427" cy="99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Rectangle: Rounded Corners 8"/>
          <p:cNvSpPr/>
          <p:nvPr/>
        </p:nvSpPr>
        <p:spPr>
          <a:xfrm>
            <a:off x="307340" y="1642110"/>
            <a:ext cx="11484610" cy="4857115"/>
          </a:xfrm>
          <a:prstGeom prst="roundRect">
            <a:avLst>
              <a:gd name="adj" fmla="val 6079"/>
            </a:avLst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82600" y="472440"/>
            <a:ext cx="11227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200" b="1">
                <a:latin typeface="Times New Roman" panose="02020603050405020304" charset="0"/>
                <a:cs typeface="Times New Roman" panose="02020603050405020304" charset="0"/>
              </a:rPr>
              <a:t>Number of Movie Releases by Month</a:t>
            </a:r>
            <a:endParaRPr lang="en-GB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5578" y="6657945"/>
            <a:ext cx="261642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2"/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3"/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307522" y="269422"/>
            <a:ext cx="11484427" cy="99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Rectangle: Rounded Corners 8"/>
          <p:cNvSpPr/>
          <p:nvPr/>
        </p:nvSpPr>
        <p:spPr>
          <a:xfrm>
            <a:off x="307340" y="1642110"/>
            <a:ext cx="11484610" cy="4857115"/>
          </a:xfrm>
          <a:prstGeom prst="roundRect">
            <a:avLst>
              <a:gd name="adj" fmla="val 6079"/>
            </a:avLst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82600" y="472440"/>
            <a:ext cx="11227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200" b="1">
                <a:latin typeface="Times New Roman" panose="02020603050405020304" charset="0"/>
                <a:cs typeface="Times New Roman" panose="02020603050405020304" charset="0"/>
              </a:rPr>
              <a:t>Distribution of Movie Runtimes</a:t>
            </a:r>
            <a:endParaRPr lang="en-GB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5578" y="6657945"/>
            <a:ext cx="261642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2"/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3"/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307522" y="269422"/>
            <a:ext cx="11484427" cy="99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Rectangle: Rounded Corners 8"/>
          <p:cNvSpPr/>
          <p:nvPr/>
        </p:nvSpPr>
        <p:spPr>
          <a:xfrm>
            <a:off x="307340" y="1642110"/>
            <a:ext cx="11484610" cy="4857115"/>
          </a:xfrm>
          <a:prstGeom prst="roundRect">
            <a:avLst>
              <a:gd name="adj" fmla="val 6079"/>
            </a:avLst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82600" y="472440"/>
            <a:ext cx="11227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200" b="1">
                <a:latin typeface="Times New Roman" panose="02020603050405020304" charset="0"/>
                <a:cs typeface="Times New Roman" panose="02020603050405020304" charset="0"/>
              </a:rPr>
              <a:t>Scatterplot of Release Date vs. Runtime</a:t>
            </a:r>
            <a:endParaRPr lang="en-GB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5578" y="6657945"/>
            <a:ext cx="261642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2"/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3"/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307522" y="269422"/>
            <a:ext cx="11484427" cy="99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Rectangle: Rounded Corners 8"/>
          <p:cNvSpPr/>
          <p:nvPr/>
        </p:nvSpPr>
        <p:spPr>
          <a:xfrm>
            <a:off x="307340" y="1642110"/>
            <a:ext cx="11484610" cy="4857115"/>
          </a:xfrm>
          <a:prstGeom prst="roundRect">
            <a:avLst>
              <a:gd name="adj" fmla="val 6079"/>
            </a:avLst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82600" y="472440"/>
            <a:ext cx="11227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200" b="1">
                <a:latin typeface="Times New Roman" panose="02020603050405020304" charset="0"/>
                <a:cs typeface="Times New Roman" panose="02020603050405020304" charset="0"/>
              </a:rPr>
              <a:t>Top 10 Production Companies by Number of Movies</a:t>
            </a:r>
            <a:endParaRPr lang="en-GB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5578" y="6657945"/>
            <a:ext cx="261642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2"/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3"/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307522" y="269422"/>
            <a:ext cx="11484427" cy="99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Rectangle: Rounded Corners 8"/>
          <p:cNvSpPr/>
          <p:nvPr/>
        </p:nvSpPr>
        <p:spPr>
          <a:xfrm>
            <a:off x="307340" y="1642110"/>
            <a:ext cx="11484610" cy="4857115"/>
          </a:xfrm>
          <a:prstGeom prst="roundRect">
            <a:avLst>
              <a:gd name="adj" fmla="val 6079"/>
            </a:avLst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82600" y="472440"/>
            <a:ext cx="11227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200" b="1">
                <a:latin typeface="Times New Roman" panose="02020603050405020304" charset="0"/>
                <a:cs typeface="Times New Roman" panose="02020603050405020304" charset="0"/>
              </a:rPr>
              <a:t>Scatterplot of Budget vs. Revenue</a:t>
            </a:r>
            <a:endParaRPr lang="en-GB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5578" y="6657945"/>
            <a:ext cx="261642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2"/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3"/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307522" y="269422"/>
            <a:ext cx="11484427" cy="99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Rectangle: Rounded Corners 8"/>
          <p:cNvSpPr/>
          <p:nvPr/>
        </p:nvSpPr>
        <p:spPr>
          <a:xfrm>
            <a:off x="307340" y="1651635"/>
            <a:ext cx="11484610" cy="4857115"/>
          </a:xfrm>
          <a:prstGeom prst="roundRect">
            <a:avLst>
              <a:gd name="adj" fmla="val 6079"/>
            </a:avLst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82600" y="472440"/>
            <a:ext cx="11227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200" b="1">
                <a:latin typeface="Times New Roman" panose="02020603050405020304" charset="0"/>
                <a:cs typeface="Times New Roman" panose="02020603050405020304" charset="0"/>
              </a:rPr>
              <a:t>Highest Rated Movie Genres by Average Vote</a:t>
            </a:r>
            <a:endParaRPr lang="en-GB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5578" y="6657945"/>
            <a:ext cx="261642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2"/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3"/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307522" y="269422"/>
            <a:ext cx="11484427" cy="99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Rectangle: Rounded Corners 8"/>
          <p:cNvSpPr/>
          <p:nvPr/>
        </p:nvSpPr>
        <p:spPr>
          <a:xfrm>
            <a:off x="307340" y="1642110"/>
            <a:ext cx="11484610" cy="4857115"/>
          </a:xfrm>
          <a:prstGeom prst="roundRect">
            <a:avLst>
              <a:gd name="adj" fmla="val 6079"/>
            </a:avLst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82600" y="472440"/>
            <a:ext cx="11227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200" b="1">
                <a:latin typeface="Times New Roman" panose="02020603050405020304" charset="0"/>
                <a:cs typeface="Times New Roman" panose="02020603050405020304" charset="0"/>
              </a:rPr>
              <a:t>Scatterplot with Regression Line: Budget vs. Revenue</a:t>
            </a:r>
            <a:endParaRPr lang="en-GB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5578" y="6657945"/>
            <a:ext cx="261642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2"/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3"/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307522" y="269422"/>
            <a:ext cx="11484427" cy="99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Rectangle: Rounded Corners 8"/>
          <p:cNvSpPr/>
          <p:nvPr/>
        </p:nvSpPr>
        <p:spPr>
          <a:xfrm>
            <a:off x="216535" y="1642110"/>
            <a:ext cx="7418070" cy="4857115"/>
          </a:xfrm>
          <a:prstGeom prst="roundRect">
            <a:avLst>
              <a:gd name="adj" fmla="val 1068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: Rounded Corners 8"/>
          <p:cNvSpPr/>
          <p:nvPr/>
        </p:nvSpPr>
        <p:spPr>
          <a:xfrm>
            <a:off x="8225155" y="1642110"/>
            <a:ext cx="3654425" cy="4856480"/>
          </a:xfrm>
          <a:prstGeom prst="roundRect">
            <a:avLst>
              <a:gd name="adj" fmla="val 8966"/>
            </a:avLst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82600" y="472440"/>
            <a:ext cx="11227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200" b="1">
                <a:latin typeface="Times New Roman" panose="02020603050405020304" charset="0"/>
                <a:cs typeface="Times New Roman" panose="02020603050405020304" charset="0"/>
              </a:rPr>
              <a:t>ABSTRACT</a:t>
            </a:r>
            <a:endParaRPr lang="en-GB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82600" y="2916555"/>
            <a:ext cx="67957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Exploring the Cinematic Landscape delves into diverse movie data, revealing industry trends for filmmakers and enthusiasts.</a:t>
            </a:r>
            <a:endParaRPr lang="en-US" b="1"/>
          </a:p>
          <a:p>
            <a:pPr indent="0">
              <a:buFont typeface="Arial" panose="020B0604020202020204" pitchFamily="34" charset="0"/>
              <a:buNone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Meticulous data cleaning ensures reliability, followed by insightful visualizations on genres, revenue, and more. </a:t>
            </a:r>
            <a:endParaRPr lang="en-US" b="1"/>
          </a:p>
          <a:p>
            <a:pPr indent="0">
              <a:buFont typeface="Arial" panose="020B0604020202020204" pitchFamily="34" charset="0"/>
              <a:buNone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Notable findings impact strategic decision-making for stakeholders.</a:t>
            </a:r>
            <a:endParaRPr lang="en-US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5578" y="6657945"/>
            <a:ext cx="261642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2"/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3"/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307522" y="269422"/>
            <a:ext cx="11484427" cy="99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Rectangle: Rounded Corners 8"/>
          <p:cNvSpPr/>
          <p:nvPr/>
        </p:nvSpPr>
        <p:spPr>
          <a:xfrm>
            <a:off x="307340" y="1642110"/>
            <a:ext cx="11484610" cy="4857115"/>
          </a:xfrm>
          <a:prstGeom prst="roundRect">
            <a:avLst>
              <a:gd name="adj" fmla="val 6079"/>
            </a:avLst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-151765" y="473075"/>
            <a:ext cx="121151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200" b="1">
                <a:latin typeface="Times New Roman" panose="02020603050405020304" charset="0"/>
                <a:cs typeface="Times New Roman" panose="02020603050405020304" charset="0"/>
              </a:rPr>
              <a:t>Comparison of Average Revenue Between Sequels and Originals</a:t>
            </a:r>
            <a:endParaRPr lang="en-GB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5578" y="6657945"/>
            <a:ext cx="261642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2"/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3"/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307522" y="269422"/>
            <a:ext cx="11484427" cy="99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Rectangle: Rounded Corners 8"/>
          <p:cNvSpPr/>
          <p:nvPr/>
        </p:nvSpPr>
        <p:spPr>
          <a:xfrm>
            <a:off x="307340" y="1642110"/>
            <a:ext cx="11484610" cy="4857115"/>
          </a:xfrm>
          <a:prstGeom prst="roundRect">
            <a:avLst>
              <a:gd name="adj" fmla="val 6079"/>
            </a:avLst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-151765" y="473075"/>
            <a:ext cx="121151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200" b="1">
                <a:latin typeface="Times New Roman" panose="02020603050405020304" charset="0"/>
                <a:cs typeface="Times New Roman" panose="02020603050405020304" charset="0"/>
              </a:rPr>
              <a:t>Market Share of Major Studios by Revenue</a:t>
            </a:r>
            <a:endParaRPr lang="en-GB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5578" y="6657945"/>
            <a:ext cx="261642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2"/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3"/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307522" y="269422"/>
            <a:ext cx="11484427" cy="99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Rectangle: Rounded Corners 8"/>
          <p:cNvSpPr/>
          <p:nvPr/>
        </p:nvSpPr>
        <p:spPr>
          <a:xfrm>
            <a:off x="307340" y="1642110"/>
            <a:ext cx="11484610" cy="4857115"/>
          </a:xfrm>
          <a:prstGeom prst="roundRect">
            <a:avLst>
              <a:gd name="adj" fmla="val 6079"/>
            </a:avLst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-151765" y="473075"/>
            <a:ext cx="121151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200" b="1">
                <a:latin typeface="Times New Roman" panose="02020603050405020304" charset="0"/>
                <a:cs typeface="Times New Roman" panose="02020603050405020304" charset="0"/>
              </a:rPr>
              <a:t>Number of Yearly Movie Releases Over Time</a:t>
            </a:r>
            <a:endParaRPr lang="en-GB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5578" y="6657945"/>
            <a:ext cx="261642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2"/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3"/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307522" y="269422"/>
            <a:ext cx="11484427" cy="99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Rectangle: Rounded Corners 8"/>
          <p:cNvSpPr/>
          <p:nvPr/>
        </p:nvSpPr>
        <p:spPr>
          <a:xfrm>
            <a:off x="307340" y="1642110"/>
            <a:ext cx="11484610" cy="4857115"/>
          </a:xfrm>
          <a:prstGeom prst="roundRect">
            <a:avLst>
              <a:gd name="adj" fmla="val 6079"/>
            </a:avLst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-151765" y="473075"/>
            <a:ext cx="121151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200" b="1">
                <a:latin typeface="Times New Roman" panose="02020603050405020304" charset="0"/>
                <a:cs typeface="Times New Roman" panose="02020603050405020304" charset="0"/>
              </a:rPr>
              <a:t>Distribution of Revenue Values</a:t>
            </a:r>
            <a:endParaRPr lang="en-GB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5578" y="6657945"/>
            <a:ext cx="261642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2"/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3"/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307522" y="269422"/>
            <a:ext cx="11484427" cy="99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Rectangle: Rounded Corners 8"/>
          <p:cNvSpPr/>
          <p:nvPr/>
        </p:nvSpPr>
        <p:spPr>
          <a:xfrm>
            <a:off x="307340" y="1642110"/>
            <a:ext cx="11484610" cy="4857115"/>
          </a:xfrm>
          <a:prstGeom prst="roundRect">
            <a:avLst>
              <a:gd name="adj" fmla="val 6079"/>
            </a:avLst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-151765" y="473075"/>
            <a:ext cx="121151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200" b="1">
                <a:latin typeface="Times New Roman" panose="02020603050405020304" charset="0"/>
                <a:cs typeface="Times New Roman" panose="02020603050405020304" charset="0"/>
              </a:rPr>
              <a:t>Scatterplot of Vote Count vs. Vote Average</a:t>
            </a:r>
            <a:endParaRPr lang="en-GB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5578" y="6657945"/>
            <a:ext cx="261642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2"/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3"/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307522" y="269422"/>
            <a:ext cx="11484427" cy="99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Rectangle: Rounded Corners 8"/>
          <p:cNvSpPr/>
          <p:nvPr/>
        </p:nvSpPr>
        <p:spPr>
          <a:xfrm>
            <a:off x="307340" y="1642110"/>
            <a:ext cx="11484610" cy="4857115"/>
          </a:xfrm>
          <a:prstGeom prst="roundRect">
            <a:avLst>
              <a:gd name="adj" fmla="val 6079"/>
            </a:avLst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-151765" y="473075"/>
            <a:ext cx="121151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200" b="1">
                <a:latin typeface="Times New Roman" panose="02020603050405020304" charset="0"/>
                <a:cs typeface="Times New Roman" panose="02020603050405020304" charset="0"/>
              </a:rPr>
              <a:t>Scatterplot with Regression Line: Runtime vs. Revenue</a:t>
            </a:r>
            <a:endParaRPr lang="en-GB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5578" y="6657945"/>
            <a:ext cx="261642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2"/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3"/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2" name="Rectangle: Rounded Corners 8"/>
          <p:cNvSpPr/>
          <p:nvPr/>
        </p:nvSpPr>
        <p:spPr>
          <a:xfrm>
            <a:off x="226695" y="371475"/>
            <a:ext cx="11739245" cy="6115050"/>
          </a:xfrm>
          <a:prstGeom prst="roundRect">
            <a:avLst>
              <a:gd name="adj" fmla="val 471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1754505" y="2875915"/>
            <a:ext cx="880427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6600" b="1"/>
              <a:t>THANK YOU</a:t>
            </a:r>
            <a:endParaRPr lang="en-GB" altLang="en-US" sz="66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5578" y="6657945"/>
            <a:ext cx="261642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2"/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3"/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307522" y="269422"/>
            <a:ext cx="11484427" cy="99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Rectangle: Rounded Corners 8"/>
          <p:cNvSpPr/>
          <p:nvPr/>
        </p:nvSpPr>
        <p:spPr>
          <a:xfrm>
            <a:off x="216535" y="1642110"/>
            <a:ext cx="7418070" cy="4857115"/>
          </a:xfrm>
          <a:prstGeom prst="roundRect">
            <a:avLst>
              <a:gd name="adj" fmla="val 1068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: Rounded Corners 8"/>
          <p:cNvSpPr/>
          <p:nvPr/>
        </p:nvSpPr>
        <p:spPr>
          <a:xfrm>
            <a:off x="8225155" y="1642110"/>
            <a:ext cx="3654425" cy="4856480"/>
          </a:xfrm>
          <a:prstGeom prst="roundRect">
            <a:avLst>
              <a:gd name="adj" fmla="val 8966"/>
            </a:avLst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82600" y="472440"/>
            <a:ext cx="11227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200" b="1">
                <a:latin typeface="Times New Roman" panose="02020603050405020304" charset="0"/>
                <a:cs typeface="Times New Roman" panose="02020603050405020304" charset="0"/>
              </a:rPr>
              <a:t> PROJECT OVERVIEW</a:t>
            </a:r>
            <a:endParaRPr lang="en-GB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82600" y="2916555"/>
            <a:ext cx="67957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The project is about analyzing a large dataset of movies with various attributes.</a:t>
            </a:r>
            <a:endParaRPr lang="en-US" b="1"/>
          </a:p>
          <a:p>
            <a:pPr indent="0">
              <a:buFont typeface="Arial" panose="020B0604020202020204" pitchFamily="34" charset="0"/>
              <a:buNone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The project aims to discover patterns, trends, and insights in the film industry.</a:t>
            </a:r>
            <a:endParaRPr lang="en-US" b="1"/>
          </a:p>
          <a:p>
            <a:pPr indent="0">
              <a:buFont typeface="Arial" panose="020B0604020202020204" pitchFamily="34" charset="0"/>
              <a:buNone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The project uses data analysis and visualization techniques to present the findings.</a:t>
            </a:r>
            <a:endParaRPr lang="en-US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5578" y="6657945"/>
            <a:ext cx="261642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2"/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3"/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307522" y="269422"/>
            <a:ext cx="11484427" cy="99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Rectangle: Rounded Corners 8"/>
          <p:cNvSpPr/>
          <p:nvPr/>
        </p:nvSpPr>
        <p:spPr>
          <a:xfrm>
            <a:off x="216535" y="1642110"/>
            <a:ext cx="7418070" cy="4857115"/>
          </a:xfrm>
          <a:prstGeom prst="roundRect">
            <a:avLst>
              <a:gd name="adj" fmla="val 1068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: Rounded Corners 8"/>
          <p:cNvSpPr/>
          <p:nvPr/>
        </p:nvSpPr>
        <p:spPr>
          <a:xfrm>
            <a:off x="8225155" y="1642110"/>
            <a:ext cx="3654425" cy="4856480"/>
          </a:xfrm>
          <a:prstGeom prst="roundRect">
            <a:avLst>
              <a:gd name="adj" fmla="val 8966"/>
            </a:avLst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82600" y="472440"/>
            <a:ext cx="11227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200" b="1">
                <a:latin typeface="Times New Roman" panose="02020603050405020304" charset="0"/>
                <a:cs typeface="Times New Roman" panose="02020603050405020304" charset="0"/>
              </a:rPr>
              <a:t>OBJECTIVE</a:t>
            </a:r>
            <a:endParaRPr lang="en-GB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56285" y="2886075"/>
            <a:ext cx="679577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Exploratory Data Analysis (EDA)</a:t>
            </a:r>
            <a:endParaRPr lang="en-US" b="1"/>
          </a:p>
          <a:p>
            <a:pPr indent="0">
              <a:buFont typeface="Arial" panose="020B0604020202020204" pitchFamily="34" charset="0"/>
              <a:buNone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Visualization</a:t>
            </a:r>
            <a:endParaRPr lang="en-US" b="1"/>
          </a:p>
          <a:p>
            <a:pPr indent="0">
              <a:buFont typeface="Arial" panose="020B0604020202020204" pitchFamily="34" charset="0"/>
              <a:buNone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Identification of Trends</a:t>
            </a:r>
            <a:endParaRPr lang="en-US" b="1"/>
          </a:p>
          <a:p>
            <a:pPr indent="0">
              <a:buFont typeface="Arial" panose="020B0604020202020204" pitchFamily="34" charset="0"/>
              <a:buNone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Stakeholder Insights</a:t>
            </a:r>
            <a:endParaRPr lang="en-US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5578" y="6657945"/>
            <a:ext cx="261642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2"/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3"/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307522" y="269422"/>
            <a:ext cx="11484427" cy="99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Rectangle: Rounded Corners 8"/>
          <p:cNvSpPr/>
          <p:nvPr/>
        </p:nvSpPr>
        <p:spPr>
          <a:xfrm>
            <a:off x="216535" y="1642110"/>
            <a:ext cx="7418070" cy="4857115"/>
          </a:xfrm>
          <a:prstGeom prst="roundRect">
            <a:avLst>
              <a:gd name="adj" fmla="val 1068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: Rounded Corners 8"/>
          <p:cNvSpPr/>
          <p:nvPr/>
        </p:nvSpPr>
        <p:spPr>
          <a:xfrm>
            <a:off x="8225155" y="1642110"/>
            <a:ext cx="3654425" cy="4856480"/>
          </a:xfrm>
          <a:prstGeom prst="roundRect">
            <a:avLst>
              <a:gd name="adj" fmla="val 8966"/>
            </a:avLst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82600" y="472440"/>
            <a:ext cx="11227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200" b="1">
                <a:latin typeface="Times New Roman" panose="02020603050405020304" charset="0"/>
                <a:cs typeface="Times New Roman" panose="02020603050405020304" charset="0"/>
              </a:rPr>
              <a:t>IMPORTANCE OF THE PROJECT</a:t>
            </a:r>
            <a:endParaRPr lang="en-GB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838835" y="3193415"/>
            <a:ext cx="67957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Strategic Decision-Making</a:t>
            </a:r>
            <a:endParaRPr lang="en-US" b="1"/>
          </a:p>
          <a:p>
            <a:pPr indent="0">
              <a:buFont typeface="Arial" panose="020B0604020202020204" pitchFamily="34" charset="0"/>
              <a:buNone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Audience Engagement and Satisfaction</a:t>
            </a:r>
            <a:endParaRPr lang="en-US" b="1"/>
          </a:p>
          <a:p>
            <a:pPr indent="0">
              <a:buFont typeface="Arial" panose="020B0604020202020204" pitchFamily="34" charset="0"/>
              <a:buNone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Industry Trends and Evolution</a:t>
            </a:r>
            <a:endParaRPr lang="en-US" b="1"/>
          </a:p>
          <a:p>
            <a:pPr marL="285750" indent="-285750">
              <a:buFont typeface="Arial" panose="020B0604020202020204" pitchFamily="34" charset="0"/>
              <a:buNone/>
            </a:pPr>
            <a:endParaRPr lang="en-US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5578" y="6657945"/>
            <a:ext cx="261642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2"/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3"/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307522" y="269422"/>
            <a:ext cx="11484427" cy="99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Rectangle: Rounded Corners 8"/>
          <p:cNvSpPr/>
          <p:nvPr/>
        </p:nvSpPr>
        <p:spPr>
          <a:xfrm>
            <a:off x="216535" y="1642110"/>
            <a:ext cx="7418070" cy="4857115"/>
          </a:xfrm>
          <a:prstGeom prst="roundRect">
            <a:avLst>
              <a:gd name="adj" fmla="val 1068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: Rounded Corners 8"/>
          <p:cNvSpPr/>
          <p:nvPr/>
        </p:nvSpPr>
        <p:spPr>
          <a:xfrm>
            <a:off x="8225155" y="1642110"/>
            <a:ext cx="3654425" cy="4856480"/>
          </a:xfrm>
          <a:prstGeom prst="roundRect">
            <a:avLst>
              <a:gd name="adj" fmla="val 8966"/>
            </a:avLst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82600" y="472440"/>
            <a:ext cx="11227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200" b="1">
                <a:latin typeface="Times New Roman" panose="02020603050405020304" charset="0"/>
                <a:cs typeface="Times New Roman" panose="02020603050405020304" charset="0"/>
              </a:rPr>
              <a:t>TOOLS AND TECHNOLOGIES USED</a:t>
            </a:r>
            <a:endParaRPr lang="en-GB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27685" y="2639695"/>
            <a:ext cx="679577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Python programming language and</a:t>
            </a:r>
            <a:r>
              <a:rPr lang="en-GB" altLang="en-US" b="1"/>
              <a:t> </a:t>
            </a:r>
            <a:r>
              <a:rPr lang="en-US" b="1"/>
              <a:t>associated libraries for data analysis</a:t>
            </a:r>
            <a:endParaRPr lang="en-US" b="1"/>
          </a:p>
          <a:p>
            <a:pPr indent="0">
              <a:buFont typeface="Arial" panose="020B0604020202020204" pitchFamily="34" charset="0"/>
              <a:buNone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Pandas and NumPy are commonly</a:t>
            </a:r>
            <a:r>
              <a:rPr lang="en-GB" altLang="en-US" b="1"/>
              <a:t> </a:t>
            </a:r>
            <a:r>
              <a:rPr lang="en-US" b="1"/>
              <a:t>employed for data manipulation</a:t>
            </a:r>
            <a:endParaRPr lang="en-US" b="1"/>
          </a:p>
          <a:p>
            <a:pPr indent="0">
              <a:buFont typeface="Arial" panose="020B0604020202020204" pitchFamily="34" charset="0"/>
              <a:buNone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Matplotlib and Seaborn facilitate the</a:t>
            </a:r>
            <a:r>
              <a:rPr lang="en-GB" altLang="en-US" b="1"/>
              <a:t> </a:t>
            </a:r>
            <a:r>
              <a:rPr lang="en-US" b="1"/>
              <a:t>creation of insightful visualizations</a:t>
            </a:r>
            <a:endParaRPr lang="en-US" b="1"/>
          </a:p>
          <a:p>
            <a:pPr indent="0">
              <a:buFont typeface="Arial" panose="020B0604020202020204" pitchFamily="34" charset="0"/>
              <a:buNone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b="1"/>
              <a:t>B</a:t>
            </a:r>
            <a:r>
              <a:rPr lang="en-US" b="1"/>
              <a:t>ig data processing tools</a:t>
            </a:r>
            <a:r>
              <a:rPr lang="en-GB" altLang="en-US" b="1"/>
              <a:t> </a:t>
            </a:r>
            <a:r>
              <a:rPr lang="en-US" b="1"/>
              <a:t>such as Apache Spark</a:t>
            </a:r>
            <a:endParaRPr lang="en-US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5578" y="6657945"/>
            <a:ext cx="261642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2"/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3"/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307522" y="269422"/>
            <a:ext cx="11484427" cy="99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Rectangle: Rounded Corners 8"/>
          <p:cNvSpPr/>
          <p:nvPr/>
        </p:nvSpPr>
        <p:spPr>
          <a:xfrm>
            <a:off x="216535" y="1642110"/>
            <a:ext cx="7418070" cy="4857115"/>
          </a:xfrm>
          <a:prstGeom prst="roundRect">
            <a:avLst>
              <a:gd name="adj" fmla="val 1068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: Rounded Corners 8"/>
          <p:cNvSpPr/>
          <p:nvPr/>
        </p:nvSpPr>
        <p:spPr>
          <a:xfrm>
            <a:off x="8225155" y="1642110"/>
            <a:ext cx="3654425" cy="4856480"/>
          </a:xfrm>
          <a:prstGeom prst="roundRect">
            <a:avLst>
              <a:gd name="adj" fmla="val 8966"/>
            </a:avLst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82600" y="472440"/>
            <a:ext cx="11227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200" b="1">
                <a:latin typeface="Times New Roman" panose="02020603050405020304" charset="0"/>
                <a:cs typeface="Times New Roman" panose="02020603050405020304" charset="0"/>
              </a:rPr>
              <a:t>METHODOLOGY</a:t>
            </a:r>
            <a:endParaRPr lang="en-GB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27685" y="2778760"/>
            <a:ext cx="679577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DATA COLLECTION</a:t>
            </a:r>
            <a:r>
              <a:rPr lang="en-GB" altLang="en-US" b="1"/>
              <a:t> - dataset utilized in this project is sourced from The Movie Database (TMDb)</a:t>
            </a:r>
            <a:endParaRPr lang="en-GB" altLang="en-US" b="1"/>
          </a:p>
          <a:p>
            <a:pPr indent="0">
              <a:buFont typeface="Arial" panose="020B0604020202020204" pitchFamily="34" charset="0"/>
              <a:buNone/>
            </a:pPr>
            <a:endParaRPr lang="en-GB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b="1"/>
              <a:t>DATA PREPROCESSING -involves handling missing values, removing duplicates, and addressing inconsistencies in the records</a:t>
            </a:r>
            <a:endParaRPr lang="en-GB" altLang="en-US" b="1"/>
          </a:p>
          <a:p>
            <a:pPr indent="0">
              <a:buFont typeface="Arial" panose="020B0604020202020204" pitchFamily="34" charset="0"/>
              <a:buNone/>
            </a:pPr>
            <a:endParaRPr lang="en-GB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b="1"/>
              <a:t>DATA VISUALIZATION - to convey insights from this complex dataset</a:t>
            </a:r>
            <a:endParaRPr lang="en-GB" altLang="en-US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5578" y="6657945"/>
            <a:ext cx="261642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2"/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3"/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307522" y="269422"/>
            <a:ext cx="11484427" cy="99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Rectangle: Rounded Corners 8"/>
          <p:cNvSpPr/>
          <p:nvPr/>
        </p:nvSpPr>
        <p:spPr>
          <a:xfrm>
            <a:off x="216535" y="1642110"/>
            <a:ext cx="7418070" cy="4857115"/>
          </a:xfrm>
          <a:prstGeom prst="roundRect">
            <a:avLst>
              <a:gd name="adj" fmla="val 1068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: Rounded Corners 8"/>
          <p:cNvSpPr/>
          <p:nvPr/>
        </p:nvSpPr>
        <p:spPr>
          <a:xfrm>
            <a:off x="8225155" y="1642110"/>
            <a:ext cx="3654425" cy="4856480"/>
          </a:xfrm>
          <a:prstGeom prst="roundRect">
            <a:avLst>
              <a:gd name="adj" fmla="val 8966"/>
            </a:avLst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82600" y="472440"/>
            <a:ext cx="11227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200" b="1">
                <a:latin typeface="Times New Roman" panose="02020603050405020304" charset="0"/>
                <a:cs typeface="Times New Roman" panose="02020603050405020304" charset="0"/>
              </a:rPr>
              <a:t>DATA FIELDS</a:t>
            </a:r>
            <a:endParaRPr lang="en-GB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928370" y="2778760"/>
            <a:ext cx="679577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ID (Unique Identifier) 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Title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Release Date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Revenue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Average Rating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Vote Count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Status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Runtime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Adult Content Indicator</a:t>
            </a:r>
            <a:endParaRPr lang="en-US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5578" y="6657945"/>
            <a:ext cx="261642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2"/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3"/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307522" y="269422"/>
            <a:ext cx="11484427" cy="99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Rectangle: Rounded Corners 8"/>
          <p:cNvSpPr/>
          <p:nvPr/>
        </p:nvSpPr>
        <p:spPr>
          <a:xfrm>
            <a:off x="216535" y="1642110"/>
            <a:ext cx="7418070" cy="4857115"/>
          </a:xfrm>
          <a:prstGeom prst="roundRect">
            <a:avLst>
              <a:gd name="adj" fmla="val 1068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: Rounded Corners 8"/>
          <p:cNvSpPr/>
          <p:nvPr/>
        </p:nvSpPr>
        <p:spPr>
          <a:xfrm>
            <a:off x="8225155" y="1642110"/>
            <a:ext cx="3654425" cy="4856480"/>
          </a:xfrm>
          <a:prstGeom prst="roundRect">
            <a:avLst>
              <a:gd name="adj" fmla="val 8966"/>
            </a:avLst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82600" y="472440"/>
            <a:ext cx="11227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200" b="1">
                <a:latin typeface="Times New Roman" panose="02020603050405020304" charset="0"/>
                <a:cs typeface="Times New Roman" panose="02020603050405020304" charset="0"/>
              </a:rPr>
              <a:t>DATA FIELDS</a:t>
            </a:r>
            <a:endParaRPr lang="en-GB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928370" y="2778760"/>
            <a:ext cx="679577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ID (Unique Identifier) 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Title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Release Date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Revenue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Average Rating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Vote Count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Status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Runtime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Adult Content Indicator</a:t>
            </a:r>
            <a:endParaRPr lang="en-US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LightSeedRightStep">
      <a:dk1>
        <a:srgbClr val="000000"/>
      </a:dk1>
      <a:lt1>
        <a:srgbClr val="FFFFFF"/>
      </a:lt1>
      <a:dk2>
        <a:srgbClr val="283B21"/>
      </a:dk2>
      <a:lt2>
        <a:srgbClr val="E2E5E8"/>
      </a:lt2>
      <a:accent1>
        <a:srgbClr val="BA9C80"/>
      </a:accent1>
      <a:accent2>
        <a:srgbClr val="A8A273"/>
      </a:accent2>
      <a:accent3>
        <a:srgbClr val="99A67D"/>
      </a:accent3>
      <a:accent4>
        <a:srgbClr val="85AC76"/>
      </a:accent4>
      <a:accent5>
        <a:srgbClr val="82AC87"/>
      </a:accent5>
      <a:accent6>
        <a:srgbClr val="77AE95"/>
      </a:accent6>
      <a:hlink>
        <a:srgbClr val="5D85A8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3740</Words>
  <Application>WPS Presentation</Application>
  <PresentationFormat>Widescreen</PresentationFormat>
  <Paragraphs>167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0" baseType="lpstr">
      <vt:lpstr>Arial</vt:lpstr>
      <vt:lpstr>SimSun</vt:lpstr>
      <vt:lpstr>Wingdings</vt:lpstr>
      <vt:lpstr>AvenirNext LT Pro Medium</vt:lpstr>
      <vt:lpstr>Sabon Next LT</vt:lpstr>
      <vt:lpstr>Montaga</vt:lpstr>
      <vt:lpstr>Calibri Light</vt:lpstr>
      <vt:lpstr>Yu Gothic UI</vt:lpstr>
      <vt:lpstr>Avenir Next LT Pro</vt:lpstr>
      <vt:lpstr>Microsoft YaHei</vt:lpstr>
      <vt:lpstr>Arial Unicode MS</vt:lpstr>
      <vt:lpstr>Calibri</vt:lpstr>
      <vt:lpstr>Times New Roman</vt:lpstr>
      <vt:lpstr>DappledVTI</vt:lpstr>
      <vt:lpstr>Film Analytics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subas</cp:lastModifiedBy>
  <cp:revision>48</cp:revision>
  <dcterms:created xsi:type="dcterms:W3CDTF">2023-11-24T12:05:00Z</dcterms:created>
  <dcterms:modified xsi:type="dcterms:W3CDTF">2023-11-24T14:38:00Z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DA29EBEFE12A4F7BA329C02A1ADCF9BC</vt:lpwstr>
  </property>
  <property fmtid="{D5CDD505-2E9C-101B-9397-08002B2CF9AE}" pid="3" name="KSOProductBuildVer">
    <vt:lpwstr>1033-11.2.0.11225</vt:lpwstr>
  </property>
</Properties>
</file>